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9" r:id="rId1"/>
  </p:sldMasterIdLst>
  <p:notesMasterIdLst>
    <p:notesMasterId r:id="rId28"/>
  </p:notesMasterIdLst>
  <p:handoutMasterIdLst>
    <p:handoutMasterId r:id="rId29"/>
  </p:handoutMasterIdLst>
  <p:sldIdLst>
    <p:sldId id="398" r:id="rId2"/>
    <p:sldId id="501" r:id="rId3"/>
    <p:sldId id="504" r:id="rId4"/>
    <p:sldId id="505" r:id="rId5"/>
    <p:sldId id="506" r:id="rId6"/>
    <p:sldId id="503" r:id="rId7"/>
    <p:sldId id="507" r:id="rId8"/>
    <p:sldId id="508" r:id="rId9"/>
    <p:sldId id="527" r:id="rId10"/>
    <p:sldId id="528" r:id="rId11"/>
    <p:sldId id="525" r:id="rId12"/>
    <p:sldId id="511" r:id="rId13"/>
    <p:sldId id="513" r:id="rId14"/>
    <p:sldId id="530" r:id="rId15"/>
    <p:sldId id="514" r:id="rId16"/>
    <p:sldId id="536" r:id="rId17"/>
    <p:sldId id="518" r:id="rId18"/>
    <p:sldId id="519" r:id="rId19"/>
    <p:sldId id="520" r:id="rId20"/>
    <p:sldId id="531" r:id="rId21"/>
    <p:sldId id="532" r:id="rId22"/>
    <p:sldId id="533" r:id="rId23"/>
    <p:sldId id="521" r:id="rId24"/>
    <p:sldId id="523" r:id="rId25"/>
    <p:sldId id="524" r:id="rId26"/>
    <p:sldId id="440" r:id="rId27"/>
  </p:sldIdLst>
  <p:sldSz cx="9144000" cy="6858000" type="screen4x3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CC0000"/>
    <a:srgbClr val="A4001D"/>
    <a:srgbClr val="A405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11" autoAdjust="0"/>
    <p:restoredTop sz="86943" autoAdjust="0"/>
  </p:normalViewPr>
  <p:slideViewPr>
    <p:cSldViewPr>
      <p:cViewPr>
        <p:scale>
          <a:sx n="114" d="100"/>
          <a:sy n="114" d="100"/>
        </p:scale>
        <p:origin x="136" y="-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3150" y="704850"/>
            <a:ext cx="4699000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3150" y="704850"/>
            <a:ext cx="4699000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>
                <a:latin typeface="Arial" charset="0"/>
                <a:ea typeface="ＭＳ Ｐゴシック" charset="0"/>
                <a:cs typeface="ＭＳ Ｐゴシック" charset="0"/>
              </a:rPr>
              <a:t>Thank you Jason Duncan for this opportunity and to my collaborators </a:t>
            </a:r>
            <a:r>
              <a:rPr lang="mr-IN" baseline="0" dirty="0" smtClean="0">
                <a:latin typeface="Arial" charset="0"/>
                <a:ea typeface="ＭＳ Ｐゴシック" charset="0"/>
                <a:cs typeface="ＭＳ Ｐゴシック" charset="0"/>
              </a:rPr>
              <a:t>…</a:t>
            </a:r>
            <a:endParaRPr lang="en-US" baseline="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171450" indent="-171450">
              <a:buFontTx/>
              <a:buChar char="-"/>
            </a:pPr>
            <a:r>
              <a:rPr lang="en-US" baseline="0" dirty="0" smtClean="0">
                <a:latin typeface="Arial" charset="0"/>
                <a:ea typeface="ＭＳ Ｐゴシック" charset="0"/>
                <a:cs typeface="ＭＳ Ｐゴシック" charset="0"/>
              </a:rPr>
              <a:t>I’d also like to thank Ed </a:t>
            </a:r>
            <a:r>
              <a:rPr lang="en-US" baseline="0" dirty="0" err="1" smtClean="0">
                <a:latin typeface="Arial" charset="0"/>
                <a:ea typeface="ＭＳ Ｐゴシック" charset="0"/>
                <a:cs typeface="ＭＳ Ｐゴシック" charset="0"/>
              </a:rPr>
              <a:t>Hovy</a:t>
            </a:r>
            <a:r>
              <a:rPr lang="en-US" baseline="0" dirty="0" smtClean="0">
                <a:latin typeface="Arial" charset="0"/>
                <a:ea typeface="ＭＳ Ｐゴシック" charset="0"/>
                <a:cs typeface="ＭＳ Ｐゴシック" charset="0"/>
              </a:rPr>
              <a:t> because this work really started after a conversation we’d had with him during the last TAC.</a:t>
            </a:r>
          </a:p>
          <a:p>
            <a:pPr marL="171450" indent="-171450">
              <a:buFontTx/>
              <a:buChar char="-"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560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</a:t>
            </a:r>
            <a:r>
              <a:rPr lang="en-US" baseline="0" dirty="0" smtClean="0"/>
              <a:t> difference between the new system and the original systems.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0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57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41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25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Have a theoretically sound framework to evaluate KBP </a:t>
            </a:r>
            <a:r>
              <a:rPr lang="en-US" baseline="0" dirty="0" err="1" smtClean="0"/>
              <a:t>scalably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But can we actually get it to work in practice?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50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T</a:t>
            </a:r>
            <a:r>
              <a:rPr lang="en-US" baseline="0" dirty="0" smtClean="0"/>
              <a:t>hough I’ve had my advisor tell me this is a version of Stockholm syndrome, </a:t>
            </a:r>
            <a:r>
              <a:rPr lang="en-US" baseline="0" dirty="0" smtClean="0"/>
              <a:t>KBP is an absolutely excellent task.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One reason it is so is because it really requires us to solve a number of important (and difficult) NLP tasks.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Of course, this also makes it a pain to evaluate.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1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I want to apologize that for much of this talk, I’ll</a:t>
            </a:r>
            <a:r>
              <a:rPr lang="en-US" baseline="0" dirty="0" smtClean="0"/>
              <a:t> be focusing on entity linking and relation extraction because that’s what I know best.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13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58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This is a talk about how</a:t>
            </a:r>
            <a:r>
              <a:rPr lang="en-US" baseline="0" dirty="0" smtClean="0"/>
              <a:t> we do </a:t>
            </a:r>
            <a:r>
              <a:rPr lang="en-US" dirty="0" smtClean="0"/>
              <a:t>evaluation</a:t>
            </a:r>
            <a:r>
              <a:rPr lang="en-US" baseline="0" dirty="0" smtClean="0"/>
              <a:t> and I’d like to begin there.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We’re all familiar with this story: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We submit a number of systems, and we have one “system” with people in it.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89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Need to exhibit pooling bias</a:t>
            </a:r>
            <a:r>
              <a:rPr lang="en-US" baseline="0" dirty="0" smtClean="0"/>
              <a:t>: 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50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This is a talk about how</a:t>
            </a:r>
            <a:r>
              <a:rPr lang="en-US" baseline="0" dirty="0" smtClean="0"/>
              <a:t> we do </a:t>
            </a:r>
            <a:r>
              <a:rPr lang="en-US" dirty="0" smtClean="0"/>
              <a:t>evaluation</a:t>
            </a:r>
            <a:r>
              <a:rPr lang="en-US" baseline="0" dirty="0" smtClean="0"/>
              <a:t> and I’d like to begin there.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We’re all familiar with this story: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We submit a number of systems, and we have one “system” with people in it.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36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This is a talk about how</a:t>
            </a:r>
            <a:r>
              <a:rPr lang="en-US" baseline="0" dirty="0" smtClean="0"/>
              <a:t> we do </a:t>
            </a:r>
            <a:r>
              <a:rPr lang="en-US" dirty="0" smtClean="0"/>
              <a:t>evaluation</a:t>
            </a:r>
            <a:r>
              <a:rPr lang="en-US" baseline="0" dirty="0" smtClean="0"/>
              <a:t> and I’d like to begin there.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We’re all familiar with this story: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We submit a number of systems, and we have one “system” with people in it.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69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Figure with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81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681037"/>
            <a:ext cx="7929564" cy="1452563"/>
          </a:xfrm>
        </p:spPr>
        <p:txBody>
          <a:bodyPr/>
          <a:lstStyle>
            <a:lvl1pPr algn="ctr">
              <a:defRPr sz="3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4343400"/>
            <a:ext cx="6705600" cy="1727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484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533400" y="6248400"/>
            <a:ext cx="12954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1400" y="2438400"/>
            <a:ext cx="1630944" cy="164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11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7882B1-C6D6-A945-BB8B-B7B1B12471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46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A8D9-15F1-AF4D-8149-0C26EB27AC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83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381000"/>
            <a:ext cx="211455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19125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57BED9-9427-674C-8047-314E304C86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81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752601"/>
            <a:ext cx="7772400" cy="2171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200400" y="6248400"/>
            <a:ext cx="2895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3406143" y="3406142"/>
            <a:ext cx="68580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508000"/>
            <a:ext cx="74676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04800" y="4038600"/>
            <a:ext cx="77724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03400"/>
            <a:ext cx="6858000" cy="444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81600" y="6273800"/>
            <a:ext cx="19812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0" y="6273800"/>
            <a:ext cx="2895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3406143" y="3406142"/>
            <a:ext cx="68580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706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680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172" y="273352"/>
            <a:ext cx="8228763" cy="1145335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172" y="1604841"/>
            <a:ext cx="8228763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172" y="3682578"/>
            <a:ext cx="8228763" cy="189713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0503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03400"/>
            <a:ext cx="8534400" cy="4445000"/>
          </a:xfrm>
        </p:spPr>
        <p:txBody>
          <a:bodyPr/>
          <a:lstStyle>
            <a:lvl2pPr>
              <a:defRPr sz="2400"/>
            </a:lvl2pPr>
            <a:lvl4pPr>
              <a:defRPr sz="20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6273800"/>
            <a:ext cx="19812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6273800"/>
            <a:ext cx="2895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3406143" y="3406142"/>
            <a:ext cx="68580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17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o Bullet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03400"/>
            <a:ext cx="8534400" cy="4445000"/>
          </a:xfrm>
        </p:spPr>
        <p:txBody>
          <a:bodyPr/>
          <a:lstStyle>
            <a:lvl1pPr marL="0" indent="0">
              <a:spcBef>
                <a:spcPts val="1800"/>
              </a:spcBef>
              <a:buNone/>
              <a:defRPr/>
            </a:lvl1pPr>
            <a:lvl2pPr marL="457200" indent="0">
              <a:spcBef>
                <a:spcPts val="1200"/>
              </a:spcBef>
              <a:buNone/>
              <a:defRPr sz="2400"/>
            </a:lvl2pPr>
            <a:lvl3pPr marL="800100" indent="0">
              <a:spcBef>
                <a:spcPts val="1000"/>
              </a:spcBef>
              <a:buNone/>
              <a:defRPr/>
            </a:lvl3pPr>
            <a:lvl4pPr marL="1143000" indent="0">
              <a:spcBef>
                <a:spcPts val="800"/>
              </a:spcBef>
              <a:buNone/>
              <a:defRPr sz="2000"/>
            </a:lvl4pPr>
            <a:lvl5pPr marL="1485900" indent="0">
              <a:spcBef>
                <a:spcPts val="600"/>
              </a:spcBef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6273800"/>
            <a:ext cx="19812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6273800"/>
            <a:ext cx="28956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3406143" y="3406142"/>
            <a:ext cx="68580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306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BDC8F-D922-0A4E-AAA0-9C7D97FF3D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752600"/>
            <a:ext cx="4191000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4191000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6248400"/>
            <a:ext cx="19812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6248400"/>
            <a:ext cx="37338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7A63A-31A1-2C4C-95AA-A445DBCAB17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3406143" y="3406142"/>
            <a:ext cx="68580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134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671637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311400"/>
            <a:ext cx="4040188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7" y="1671637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7" y="2311400"/>
            <a:ext cx="4041775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553200" y="6273800"/>
            <a:ext cx="19812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273800"/>
            <a:ext cx="31242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3406143" y="3406142"/>
            <a:ext cx="68580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508000"/>
            <a:ext cx="74676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C7101-16EA-C942-850C-355264FDE9E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 rot="5400000">
            <a:off x="-3406143" y="3406142"/>
            <a:ext cx="68580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28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78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905000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3124201"/>
            <a:ext cx="3008313" cy="30019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729988-E849-C549-AA67-252EA40F09C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3406143" y="3406142"/>
            <a:ext cx="68580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127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508000"/>
            <a:ext cx="7467600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803400"/>
            <a:ext cx="8534400" cy="4445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0" y="6273800"/>
            <a:ext cx="198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004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4800" y="6273800"/>
            <a:ext cx="198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4058" y="533400"/>
            <a:ext cx="960755" cy="9672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699" r:id="rId2"/>
    <p:sldLayoutId id="2147483713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1" r:id="rId14"/>
    <p:sldLayoutId id="2147483712" r:id="rId15"/>
    <p:sldLayoutId id="2147483714" r:id="rId1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028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371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://www.freepik.com/" TargetMode="External"/><Relationship Id="rId5" Type="http://schemas.openxmlformats.org/officeDocument/2006/relationships/hyperlink" Target="http://www.flaticon.com/authors/madebyoliver" TargetMode="External"/><Relationship Id="rId6" Type="http://schemas.openxmlformats.org/officeDocument/2006/relationships/hyperlink" Target="http://www.flaticon.com/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7.png"/><Relationship Id="rId9" Type="http://schemas.openxmlformats.org/officeDocument/2006/relationships/image" Target="../media/image17.tiff"/><Relationship Id="rId10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8" Type="http://schemas.openxmlformats.org/officeDocument/2006/relationships/image" Target="../media/image34.emf"/><Relationship Id="rId9" Type="http://schemas.openxmlformats.org/officeDocument/2006/relationships/image" Target="../media/image35.emf"/><Relationship Id="rId10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bpo.stanford.edu/" TargetMode="External"/><Relationship Id="rId3" Type="http://schemas.openxmlformats.org/officeDocument/2006/relationships/image" Target="../media/image4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www.freepik.com/" TargetMode="External"/><Relationship Id="rId5" Type="http://schemas.openxmlformats.org/officeDocument/2006/relationships/hyperlink" Target="http://www.flaticon.com/authors/madebyoliver" TargetMode="External"/><Relationship Id="rId6" Type="http://schemas.openxmlformats.org/officeDocument/2006/relationships/hyperlink" Target="http://www.flaticon.com/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hyperlink" Target="http://www.freepik.com/" TargetMode="External"/><Relationship Id="rId8" Type="http://schemas.openxmlformats.org/officeDocument/2006/relationships/hyperlink" Target="http://www.flaticon.com/authors/madebyoliver" TargetMode="External"/><Relationship Id="rId9" Type="http://schemas.openxmlformats.org/officeDocument/2006/relationships/hyperlink" Target="http://www.flaticon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pik.com/" TargetMode="External"/><Relationship Id="rId4" Type="http://schemas.openxmlformats.org/officeDocument/2006/relationships/hyperlink" Target="http://www.flaticon.com/authors/madebyoliver" TargetMode="External"/><Relationship Id="rId5" Type="http://schemas.openxmlformats.org/officeDocument/2006/relationships/hyperlink" Target="http://www.flaticon.com/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990600"/>
            <a:ext cx="7929564" cy="914400"/>
          </a:xfrm>
        </p:spPr>
        <p:txBody>
          <a:bodyPr/>
          <a:lstStyle/>
          <a:p>
            <a:r>
              <a:rPr lang="en-US" dirty="0" smtClean="0"/>
              <a:t>On-demand evaluation for KBP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Arun Chaganty</a:t>
            </a:r>
            <a:r>
              <a:rPr lang="en-US" dirty="0" smtClean="0"/>
              <a:t>, Ashwin Paranjape, Percy Liang, Christopher Manning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470" y="5257800"/>
            <a:ext cx="1231900" cy="1231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0" y="5257800"/>
            <a:ext cx="1231900" cy="1231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449" y="5257800"/>
            <a:ext cx="1102081" cy="12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028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pooling bias: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25" y="1895397"/>
            <a:ext cx="5854700" cy="4394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25" y="1895397"/>
            <a:ext cx="5854700" cy="4394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25" y="1854200"/>
            <a:ext cx="5854700" cy="4394200"/>
          </a:xfrm>
          <a:prstGeom prst="rect">
            <a:avLst/>
          </a:prstGeom>
        </p:spPr>
      </p:pic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126867"/>
              </p:ext>
            </p:extLst>
          </p:nvPr>
        </p:nvGraphicFramePr>
        <p:xfrm>
          <a:off x="2933700" y="5620710"/>
          <a:ext cx="3276600" cy="109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8200"/>
                <a:gridCol w="914400"/>
                <a:gridCol w="762000"/>
                <a:gridCol w="762000"/>
              </a:tblGrid>
              <a:tr h="36576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Precision</a:t>
                      </a:r>
                      <a:endParaRPr lang="en-US" sz="16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Recall</a:t>
                      </a:r>
                      <a:endParaRPr lang="en-US" sz="16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F1</a:t>
                      </a:r>
                      <a:endParaRPr lang="en-US" sz="1600" dirty="0"/>
                    </a:p>
                  </a:txBody>
                  <a:tcPr marL="45720" marR="45720"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Official</a:t>
                      </a:r>
                      <a:endParaRPr lang="en-US" sz="16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17.93%</a:t>
                      </a:r>
                      <a:endParaRPr lang="en-US" sz="16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17.00%</a:t>
                      </a:r>
                      <a:endParaRPr lang="en-US" sz="16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15.51%</a:t>
                      </a:r>
                      <a:endParaRPr lang="en-US" sz="1600" dirty="0"/>
                    </a:p>
                  </a:txBody>
                  <a:tcPr marL="45720" marR="45720"/>
                </a:tc>
              </a:tr>
              <a:tr h="3657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err="1" smtClean="0"/>
                        <a:t>anydoc</a:t>
                      </a:r>
                      <a:endParaRPr lang="en-US" sz="1600" dirty="0" smtClean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2.34%</a:t>
                      </a:r>
                      <a:endParaRPr lang="en-US" sz="16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1.93%</a:t>
                      </a:r>
                      <a:endParaRPr lang="en-US" sz="16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2.05%</a:t>
                      </a:r>
                      <a:endParaRPr lang="en-US" sz="1600" dirty="0"/>
                    </a:p>
                  </a:txBody>
                  <a:tcPr marL="45720" marR="4572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42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pooling bias: s</a:t>
            </a:r>
            <a:r>
              <a:rPr lang="en-US" dirty="0" smtClean="0"/>
              <a:t>o what?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Pooling bias is a </a:t>
            </a:r>
            <a:r>
              <a:rPr lang="en-US" b="1" dirty="0"/>
              <a:t>systematic bias </a:t>
            </a:r>
            <a:endParaRPr lang="en-US" dirty="0" smtClean="0"/>
          </a:p>
          <a:p>
            <a:r>
              <a:rPr lang="en-US" dirty="0" smtClean="0"/>
              <a:t>Typical system improvements: usually 1-2% F1 &lt; pooling bias.</a:t>
            </a:r>
          </a:p>
          <a:p>
            <a:r>
              <a:rPr lang="en-US" dirty="0" smtClean="0"/>
              <a:t>New system improvements are hard to identify.</a:t>
            </a:r>
          </a:p>
          <a:p>
            <a:r>
              <a:rPr lang="en-US" dirty="0" smtClean="0"/>
              <a:t>The more novel the system, the larger the bias!</a:t>
            </a:r>
          </a:p>
          <a:p>
            <a:r>
              <a:rPr lang="en-US" dirty="0" smtClean="0"/>
              <a:t>Empirically tuned systems (machine learning) </a:t>
            </a:r>
            <a:r>
              <a:rPr lang="en-US" dirty="0" err="1" smtClean="0"/>
              <a:t>overfit</a:t>
            </a:r>
            <a:r>
              <a:rPr lang="en-US" dirty="0" smtClean="0"/>
              <a:t> to predict </a:t>
            </a:r>
            <a:r>
              <a:rPr lang="en-US" i="1" dirty="0" smtClean="0"/>
              <a:t>only</a:t>
            </a:r>
            <a:r>
              <a:rPr lang="en-US" dirty="0" smtClean="0"/>
              <a:t> what’s already been seen.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76293" y="1449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4150360"/>
            <a:ext cx="1637455" cy="209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2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933700"/>
            <a:ext cx="7467600" cy="990600"/>
          </a:xfrm>
        </p:spPr>
        <p:txBody>
          <a:bodyPr/>
          <a:lstStyle/>
          <a:p>
            <a:pPr algn="ctr"/>
            <a:r>
              <a:rPr lang="en-US" dirty="0" smtClean="0"/>
              <a:t>What can we do </a:t>
            </a:r>
            <a:r>
              <a:rPr lang="en-US" smtClean="0"/>
              <a:t>for teams </a:t>
            </a:r>
            <a:r>
              <a:rPr lang="en-US" i="1" dirty="0" smtClean="0"/>
              <a:t>during</a:t>
            </a:r>
            <a:r>
              <a:rPr lang="en-US" dirty="0" smtClean="0"/>
              <a:t> system development?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800" y="403860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Also, what do we do when the NIST evaluation goes away?</a:t>
            </a:r>
            <a:endParaRPr lang="en-US" sz="18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93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Exhaustive annotation?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A sufficiently large corpus ~= 90,000 documents</a:t>
            </a:r>
          </a:p>
          <a:p>
            <a:r>
              <a:rPr lang="en-US" dirty="0" smtClean="0"/>
              <a:t>Even with crowdsourcing: 	$15 / document</a:t>
            </a:r>
          </a:p>
          <a:p>
            <a:r>
              <a:rPr lang="en-US" dirty="0" smtClean="0"/>
              <a:t>Total cost: </a:t>
            </a:r>
            <a:r>
              <a:rPr lang="en-US" b="1" dirty="0" smtClean="0"/>
              <a:t>$1,350,000</a:t>
            </a:r>
          </a:p>
          <a:p>
            <a:r>
              <a:rPr lang="en-US" dirty="0" smtClean="0"/>
              <a:t>Maybe not?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On-demand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996" y="2942266"/>
            <a:ext cx="1540727" cy="1540727"/>
          </a:xfrm>
        </p:spPr>
      </p:pic>
      <p:sp>
        <p:nvSpPr>
          <p:cNvPr id="7" name="TextBox 6"/>
          <p:cNvSpPr txBox="1"/>
          <p:nvPr/>
        </p:nvSpPr>
        <p:spPr>
          <a:xfrm>
            <a:off x="5638800" y="6273800"/>
            <a:ext cx="3200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Icons </a:t>
            </a:r>
            <a:r>
              <a:rPr lang="en-US" sz="1050" dirty="0"/>
              <a:t>made by </a:t>
            </a:r>
            <a:r>
              <a:rPr lang="en-US" sz="1050" dirty="0" smtClean="0">
                <a:hlinkClick r:id="rId4" tooltip="Freepik"/>
              </a:rPr>
              <a:t>Freepik</a:t>
            </a:r>
            <a:r>
              <a:rPr lang="en-US" sz="1050" dirty="0" smtClean="0"/>
              <a:t> and </a:t>
            </a:r>
            <a:r>
              <a:rPr lang="en-US" sz="1050" dirty="0" smtClean="0">
                <a:hlinkClick r:id="rId5"/>
              </a:rPr>
              <a:t>Madebyoliver</a:t>
            </a:r>
            <a:r>
              <a:rPr lang="en-US" sz="1050" dirty="0"/>
              <a:t> from </a:t>
            </a:r>
            <a:r>
              <a:rPr lang="en-US" sz="1050" dirty="0">
                <a:hlinkClick r:id="rId6" tooltip="Flaticon"/>
              </a:rPr>
              <a:t>www.flaticon.com</a:t>
            </a:r>
            <a:r>
              <a:rPr lang="en-US" sz="1050" dirty="0"/>
              <a:t> 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03" y="1962235"/>
            <a:ext cx="711200" cy="711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94" y="2861626"/>
            <a:ext cx="797606" cy="7976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94" y="3818252"/>
            <a:ext cx="797606" cy="7976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6200000">
            <a:off x="-386834" y="3075763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Participating systems</a:t>
            </a:r>
            <a:endParaRPr lang="en-US" sz="1800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81800" y="3258181"/>
            <a:ext cx="19050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E</a:t>
            </a:r>
            <a:r>
              <a:rPr lang="en-US" sz="1800" dirty="0" smtClean="0">
                <a:latin typeface="+mn-lt"/>
              </a:rPr>
              <a:t>valuation dataset</a:t>
            </a: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2209800" y="3429000"/>
            <a:ext cx="16002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 bwMode="auto">
          <a:xfrm>
            <a:off x="5410200" y="3429000"/>
            <a:ext cx="12192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5026190"/>
            <a:ext cx="797606" cy="79760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 rot="16200000">
            <a:off x="-90663" y="513489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>
                <a:latin typeface="+mn-lt"/>
              </a:rPr>
              <a:t>New system</a:t>
            </a:r>
            <a:endParaRPr lang="en-US" sz="1800" dirty="0">
              <a:latin typeface="+mn-lt"/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990600" y="4746814"/>
            <a:ext cx="87380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 flipV="1">
            <a:off x="2057400" y="3627513"/>
            <a:ext cx="1676400" cy="162722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72000" y="4971595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n-lt"/>
              </a:rPr>
              <a:t>Can we make on-demand evaluation cost-effective?</a:t>
            </a:r>
            <a:endParaRPr lang="en-US" b="1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1959798"/>
            <a:ext cx="1219200" cy="83718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 bwMode="auto">
          <a:xfrm>
            <a:off x="2057400" y="2362200"/>
            <a:ext cx="1676400" cy="89598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34575">
            <a:off x="2686561" y="4455525"/>
            <a:ext cx="923054" cy="43779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6463">
            <a:off x="2587444" y="2308998"/>
            <a:ext cx="836769" cy="37541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242999"/>
            <a:ext cx="2061204" cy="31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2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43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(Simple) Statistical estimators for KBP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1828800" y="1981200"/>
            <a:ext cx="2743200" cy="1828800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72000" y="1981200"/>
            <a:ext cx="2743200" cy="18288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082800"/>
            <a:ext cx="368300" cy="4318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810000" y="2743200"/>
            <a:ext cx="2286000" cy="914400"/>
            <a:chOff x="3810000" y="2743200"/>
            <a:chExt cx="2286000" cy="914400"/>
          </a:xfrm>
        </p:grpSpPr>
        <p:sp>
          <p:nvSpPr>
            <p:cNvPr id="10" name="Oval 9"/>
            <p:cNvSpPr/>
            <p:nvPr/>
          </p:nvSpPr>
          <p:spPr bwMode="auto">
            <a:xfrm>
              <a:off x="3810000" y="2743200"/>
              <a:ext cx="2286000" cy="9144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3611" y="2931377"/>
              <a:ext cx="750389" cy="59690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37958"/>
            <a:ext cx="3454400" cy="4968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593416"/>
            <a:ext cx="3885111" cy="5413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32000" y="5235787"/>
            <a:ext cx="1066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>
                <a:latin typeface="+mn-lt"/>
              </a:rPr>
              <a:t>Precision</a:t>
            </a:r>
            <a:endParaRPr lang="en-US" sz="1800" dirty="0">
              <a:latin typeface="+mn-lt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3200400" y="3810000"/>
            <a:ext cx="1524000" cy="6858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85955" y="5247455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>
                <a:latin typeface="+mn-lt"/>
              </a:rPr>
              <a:t>Recall</a:t>
            </a:r>
            <a:endParaRPr lang="en-US" sz="1800" dirty="0">
              <a:latin typeface="+mn-lt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4724400" y="3810000"/>
            <a:ext cx="1828800" cy="6858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53682" y="5750580"/>
            <a:ext cx="5185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n-lt"/>
              </a:rPr>
              <a:t>Can we be more sample efficient?</a:t>
            </a:r>
            <a:endParaRPr lang="en-US" sz="2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902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(Joint) Statistical estimators for KBP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1828800" y="1828800"/>
            <a:ext cx="2743200" cy="1981200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72000" y="1828800"/>
            <a:ext cx="2743200" cy="19812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05000"/>
            <a:ext cx="368300" cy="4318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810000" y="2743200"/>
            <a:ext cx="2286000" cy="914400"/>
            <a:chOff x="3810000" y="2743200"/>
            <a:chExt cx="2286000" cy="914400"/>
          </a:xfrm>
        </p:grpSpPr>
        <p:sp>
          <p:nvSpPr>
            <p:cNvPr id="10" name="Oval 9"/>
            <p:cNvSpPr/>
            <p:nvPr/>
          </p:nvSpPr>
          <p:spPr bwMode="auto">
            <a:xfrm>
              <a:off x="3810000" y="2743200"/>
              <a:ext cx="2286000" cy="9144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3611" y="2931377"/>
              <a:ext cx="750389" cy="59690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2032000" y="6138933"/>
            <a:ext cx="1066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Precision</a:t>
            </a:r>
            <a:endParaRPr lang="en-US" sz="1800" dirty="0">
              <a:latin typeface="+mn-lt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3200400" y="3810000"/>
            <a:ext cx="1524000" cy="6858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85955" y="611019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>
                <a:latin typeface="+mn-lt"/>
              </a:rPr>
              <a:t>Recall</a:t>
            </a:r>
            <a:endParaRPr lang="en-US" sz="1800" dirty="0">
              <a:latin typeface="+mn-lt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4724400" y="3810000"/>
            <a:ext cx="1828800" cy="6858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 rot="1882678">
            <a:off x="3873500" y="2254655"/>
            <a:ext cx="2286000" cy="914400"/>
            <a:chOff x="4419600" y="1803400"/>
            <a:chExt cx="2286000" cy="914400"/>
          </a:xfrm>
        </p:grpSpPr>
        <p:sp>
          <p:nvSpPr>
            <p:cNvPr id="22" name="Oval 21"/>
            <p:cNvSpPr/>
            <p:nvPr/>
          </p:nvSpPr>
          <p:spPr bwMode="auto">
            <a:xfrm>
              <a:off x="4419600" y="1803400"/>
              <a:ext cx="2286000" cy="9144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Sans" pitchFamily="-65" charset="0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5363" y="2006600"/>
              <a:ext cx="758237" cy="66040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38542"/>
            <a:ext cx="3650206" cy="9240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25" y="4572000"/>
            <a:ext cx="4770975" cy="8128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83611" y="555936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Recall of the pool</a:t>
            </a:r>
            <a:endParaRPr lang="en-US" sz="1800" dirty="0"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66954" y="5589791"/>
            <a:ext cx="224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Recall within the pool</a:t>
            </a:r>
            <a:endParaRPr lang="en-US" sz="1800" dirty="0">
              <a:latin typeface="+mn-l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733800"/>
            <a:ext cx="2167437" cy="72651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 bwMode="auto">
          <a:xfrm>
            <a:off x="4800600" y="4495801"/>
            <a:ext cx="1295400" cy="914399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116904" y="4490708"/>
            <a:ext cx="2950896" cy="914399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19200" y="4372224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n-lt"/>
              </a:rPr>
              <a:t>We can fix selection bias with importance reweighting!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753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7" grpId="0"/>
      <p:bldP spid="24" grpId="0"/>
      <p:bldP spid="26" grpId="0" animBg="1"/>
      <p:bldP spid="27" grpId="0" animBg="1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On-demand evaluation 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1689100"/>
            <a:ext cx="585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672373"/>
            <a:ext cx="5854700" cy="4394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1705827"/>
            <a:ext cx="5854700" cy="4394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689100"/>
            <a:ext cx="5854700" cy="4394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2956" y="1680737"/>
            <a:ext cx="5854700" cy="4394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722554"/>
            <a:ext cx="5854700" cy="4394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6493" y="1661686"/>
            <a:ext cx="5854700" cy="4394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453" y="1667726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KBP evaluation and pooling bias</a:t>
            </a:r>
          </a:p>
          <a:p>
            <a:r>
              <a:rPr lang="en-US" dirty="0" smtClean="0"/>
              <a:t>Correcting bias with on-demand evaluation</a:t>
            </a:r>
          </a:p>
          <a:p>
            <a:r>
              <a:rPr lang="en-US" b="1" dirty="0" smtClean="0"/>
              <a:t>KBP Online: a publicly available evaluation service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on-demand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What is the distribution over system predictions:           ?</a:t>
            </a:r>
          </a:p>
          <a:p>
            <a:r>
              <a:rPr lang="en-US" dirty="0" smtClean="0"/>
              <a:t>How do we label instances:                           ?</a:t>
            </a:r>
          </a:p>
          <a:p>
            <a:r>
              <a:rPr lang="en-US" dirty="0" smtClean="0"/>
              <a:t>How do we sample from set of unknown true instances           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200400"/>
            <a:ext cx="642651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699355"/>
            <a:ext cx="1739900" cy="26304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114800"/>
            <a:ext cx="723900" cy="3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base population is awesome.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Brings together a number of NLP tasks</a:t>
            </a:r>
          </a:p>
          <a:p>
            <a:pPr lvl="1"/>
            <a:r>
              <a:rPr lang="en-US" dirty="0" smtClean="0"/>
              <a:t>Entity detection</a:t>
            </a:r>
          </a:p>
          <a:p>
            <a:pPr lvl="1"/>
            <a:r>
              <a:rPr lang="en-US" dirty="0" err="1" smtClean="0"/>
              <a:t>Coreference</a:t>
            </a:r>
            <a:endParaRPr lang="en-US" dirty="0" smtClean="0"/>
          </a:p>
          <a:p>
            <a:pPr lvl="1"/>
            <a:r>
              <a:rPr lang="en-US" dirty="0" smtClean="0"/>
              <a:t>Entity linking</a:t>
            </a:r>
          </a:p>
          <a:p>
            <a:pPr lvl="1"/>
            <a:r>
              <a:rPr lang="en-US" dirty="0" smtClean="0"/>
              <a:t>Relation extraction</a:t>
            </a:r>
            <a:endParaRPr lang="en-US" dirty="0"/>
          </a:p>
          <a:p>
            <a:pPr lvl="1"/>
            <a:r>
              <a:rPr lang="en-US" dirty="0"/>
              <a:t>Event </a:t>
            </a:r>
            <a:r>
              <a:rPr lang="en-US" dirty="0" smtClean="0"/>
              <a:t>extraction</a:t>
            </a:r>
          </a:p>
          <a:p>
            <a:pPr lvl="1"/>
            <a:r>
              <a:rPr lang="en-US" dirty="0" smtClean="0"/>
              <a:t>Belief and Sentiment detection</a:t>
            </a:r>
          </a:p>
          <a:p>
            <a:r>
              <a:rPr lang="en-US" dirty="0"/>
              <a:t>BUT, it can be a nightmare to evaluate (and develop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Thanks NIST + LDC!</a:t>
            </a:r>
          </a:p>
          <a:p>
            <a:r>
              <a:rPr lang="en-US" dirty="0" smtClean="0"/>
              <a:t>This talk: rethinking evaluation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706" y="2057400"/>
            <a:ext cx="1935494" cy="252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Distributions over system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Serves as a replacement for manual queries</a:t>
            </a:r>
          </a:p>
          <a:p>
            <a:r>
              <a:rPr lang="en-US" dirty="0" smtClean="0"/>
              <a:t>Allows us to tailor evaluation to balance relations or rare/common entities.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0" y="3367842"/>
            <a:ext cx="2832100" cy="192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5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Labeling instances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37" y="1803400"/>
            <a:ext cx="6819726" cy="4445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9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Sampling true instances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64" y="1803400"/>
            <a:ext cx="7245072" cy="4445000"/>
          </a:xfrm>
        </p:spPr>
      </p:pic>
    </p:spTree>
    <p:extLst>
      <p:ext uri="{BB962C8B-B14F-4D97-AF65-F5344CB8AC3E}">
        <p14:creationId xmlns:p14="http://schemas.microsoft.com/office/powerpoint/2010/main" val="53458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3200"/>
            <a:ext cx="7467600" cy="990600"/>
          </a:xfrm>
        </p:spPr>
        <p:txBody>
          <a:bodyPr/>
          <a:lstStyle/>
          <a:p>
            <a:pPr algn="ctr"/>
            <a:r>
              <a:rPr lang="en-US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29000" y="37338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Please cross </a:t>
            </a:r>
            <a:r>
              <a:rPr lang="en-US" sz="180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your fingers</a:t>
            </a:r>
            <a:endParaRPr lang="en-US" sz="18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637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Caveats and footnotes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Limited to most common relations (no “</a:t>
            </a:r>
            <a:r>
              <a:rPr lang="en-US" dirty="0" err="1" smtClean="0"/>
              <a:t>per:cause_of_death</a:t>
            </a:r>
            <a:r>
              <a:rPr lang="en-US" dirty="0" smtClean="0"/>
              <a:t>”,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r>
              <a:rPr lang="en-US" dirty="0" smtClean="0"/>
              <a:t>No cross-document NIL entity linking (yet)</a:t>
            </a:r>
          </a:p>
          <a:p>
            <a:r>
              <a:rPr lang="en-US" dirty="0" smtClean="0"/>
              <a:t>Restricted to newswire (discussion forum posts are nasty)</a:t>
            </a:r>
          </a:p>
          <a:p>
            <a:r>
              <a:rPr lang="en-US" b="1" dirty="0" smtClean="0"/>
              <a:t>Currently in beta </a:t>
            </a:r>
            <a:r>
              <a:rPr lang="en-US" dirty="0" smtClean="0"/>
              <a:t>(</a:t>
            </a:r>
            <a:r>
              <a:rPr lang="en-US" dirty="0"/>
              <a:t>Things might </a:t>
            </a:r>
            <a:r>
              <a:rPr lang="en-US" dirty="0" smtClean="0"/>
              <a:t>break)</a:t>
            </a:r>
          </a:p>
          <a:p>
            <a:pPr lvl="1"/>
            <a:r>
              <a:rPr lang="en-US" dirty="0" smtClean="0"/>
              <a:t>Allow separation of entity linkers and relation extractors.</a:t>
            </a:r>
          </a:p>
          <a:p>
            <a:pPr lvl="1"/>
            <a:r>
              <a:rPr lang="en-US" dirty="0" smtClean="0"/>
              <a:t>We’ll have faster turnaround times soon (fixing bugs).</a:t>
            </a:r>
          </a:p>
          <a:p>
            <a:pPr lvl="1"/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560" y="5172540"/>
            <a:ext cx="1840880" cy="13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1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Problem: </a:t>
            </a:r>
            <a:r>
              <a:rPr lang="en-US" dirty="0" smtClean="0"/>
              <a:t>current pooling methodology is biased against development systems.</a:t>
            </a:r>
          </a:p>
          <a:p>
            <a:r>
              <a:rPr lang="en-US" altLang="zh-CN" dirty="0" smtClean="0"/>
              <a:t>Insight 1: </a:t>
            </a:r>
            <a:r>
              <a:rPr lang="en-US" altLang="zh-CN" dirty="0"/>
              <a:t>use </a:t>
            </a:r>
            <a:r>
              <a:rPr lang="en-US" altLang="zh-CN" b="1" dirty="0"/>
              <a:t>crowdsourcing </a:t>
            </a:r>
            <a:r>
              <a:rPr lang="en-US" altLang="zh-CN" dirty="0"/>
              <a:t>to annotate system predictions </a:t>
            </a:r>
            <a:r>
              <a:rPr lang="en-US" altLang="zh-CN" i="1" dirty="0"/>
              <a:t>on-demand</a:t>
            </a:r>
            <a:r>
              <a:rPr lang="en-US" altLang="zh-CN" dirty="0"/>
              <a:t>. </a:t>
            </a:r>
            <a:endParaRPr lang="en-US" altLang="zh-CN" dirty="0" smtClean="0"/>
          </a:p>
          <a:p>
            <a:r>
              <a:rPr lang="en-US" altLang="zh-CN" dirty="0" smtClean="0"/>
              <a:t>Insight 2: correct for pooling bias using </a:t>
            </a:r>
            <a:r>
              <a:rPr lang="en-US" altLang="zh-CN" b="1" dirty="0" smtClean="0"/>
              <a:t>importance reweighting estimators</a:t>
            </a:r>
            <a:r>
              <a:rPr lang="en-US" altLang="zh-CN" dirty="0" smtClean="0"/>
              <a:t>.</a:t>
            </a:r>
          </a:p>
          <a:p>
            <a:r>
              <a:rPr lang="en-US" altLang="zh-CN" i="1" dirty="0" smtClean="0"/>
              <a:t>Result: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Public </a:t>
            </a:r>
            <a:r>
              <a:rPr lang="en-US" altLang="zh-CN" b="1" dirty="0"/>
              <a:t>evaluation service </a:t>
            </a:r>
            <a:r>
              <a:rPr lang="en-US" altLang="zh-CN" dirty="0"/>
              <a:t>at </a:t>
            </a:r>
            <a:r>
              <a:rPr lang="en-US" altLang="zh-CN" dirty="0">
                <a:hlinkClick r:id="rId2"/>
              </a:rPr>
              <a:t>kbpo.stanford.edu</a:t>
            </a:r>
            <a:r>
              <a:rPr lang="en-US" altLang="zh-CN" dirty="0" smtClean="0"/>
              <a:t>!</a:t>
            </a:r>
            <a:endParaRPr lang="en-US" altLang="zh-CN" b="1" dirty="0" smtClean="0"/>
          </a:p>
          <a:p>
            <a:r>
              <a:rPr lang="en-US" altLang="zh-CN" b="1" dirty="0" smtClean="0"/>
              <a:t>Future: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Multilingual</a:t>
            </a:r>
          </a:p>
          <a:p>
            <a:pPr lvl="1"/>
            <a:r>
              <a:rPr lang="en-US" altLang="zh-CN" dirty="0" smtClean="0"/>
              <a:t>Cross-document entity linking</a:t>
            </a:r>
          </a:p>
          <a:p>
            <a:pPr lvl="1"/>
            <a:r>
              <a:rPr lang="en-US" altLang="zh-CN" dirty="0" smtClean="0"/>
              <a:t>Events? Sentiment?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5032298"/>
            <a:ext cx="1193800" cy="1193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70800" y="5334000"/>
            <a:ext cx="33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>
                <a:latin typeface="+mn-lt"/>
              </a:rPr>
              <a:t>?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138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5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base population is awesome.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Brings together a number of NLP tasks</a:t>
            </a:r>
          </a:p>
          <a:p>
            <a:pPr lvl="1"/>
            <a:r>
              <a:rPr lang="en-US" dirty="0" smtClean="0"/>
              <a:t>Entity detection</a:t>
            </a:r>
          </a:p>
          <a:p>
            <a:pPr lvl="1"/>
            <a:r>
              <a:rPr lang="en-US" dirty="0" err="1" smtClean="0"/>
              <a:t>Coreference</a:t>
            </a:r>
            <a:endParaRPr lang="en-US" dirty="0" smtClean="0"/>
          </a:p>
          <a:p>
            <a:pPr lvl="1"/>
            <a:r>
              <a:rPr lang="en-US" dirty="0" smtClean="0"/>
              <a:t>Entity linking</a:t>
            </a:r>
          </a:p>
          <a:p>
            <a:pPr lvl="1"/>
            <a:r>
              <a:rPr lang="en-US" dirty="0" smtClean="0"/>
              <a:t>Relation extraction</a:t>
            </a:r>
            <a:endParaRPr lang="en-US" dirty="0"/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Event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extraction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Belief and Sentiment detection</a:t>
            </a:r>
          </a:p>
          <a:p>
            <a:r>
              <a:rPr lang="en-US" dirty="0" smtClean="0"/>
              <a:t>BUT, it can be a nightmare to evaluate (and develop).</a:t>
            </a:r>
          </a:p>
          <a:p>
            <a:pPr lvl="1"/>
            <a:r>
              <a:rPr lang="en-US" dirty="0" smtClean="0"/>
              <a:t>Thanks NIST + LDC!</a:t>
            </a:r>
          </a:p>
          <a:p>
            <a:r>
              <a:rPr lang="en-US" dirty="0"/>
              <a:t>This talk: rethinking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706" y="2057400"/>
            <a:ext cx="1935494" cy="252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KBP evaluation and pooling bias</a:t>
            </a:r>
          </a:p>
          <a:p>
            <a:r>
              <a:rPr lang="en-US" dirty="0" smtClean="0"/>
              <a:t>Correcting bias with on-demand evaluation</a:t>
            </a:r>
          </a:p>
          <a:p>
            <a:r>
              <a:rPr lang="en-US" dirty="0" smtClean="0"/>
              <a:t>KBP Online: a publicly available evaluation service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3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1" dirty="0" smtClean="0"/>
              <a:t>KBP evaluation and pooling bias</a:t>
            </a:r>
          </a:p>
          <a:p>
            <a:r>
              <a:rPr lang="en-US" dirty="0" smtClean="0"/>
              <a:t>Correcting bias with on-demand evaluation</a:t>
            </a:r>
          </a:p>
          <a:p>
            <a:r>
              <a:rPr lang="en-US" dirty="0" smtClean="0"/>
              <a:t>KBP Online: a publicly available evaluation service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6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KBP evaluation through pooling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996" y="2942266"/>
            <a:ext cx="1540727" cy="1540727"/>
          </a:xfrm>
        </p:spPr>
      </p:pic>
      <p:sp>
        <p:nvSpPr>
          <p:cNvPr id="7" name="TextBox 6"/>
          <p:cNvSpPr txBox="1"/>
          <p:nvPr/>
        </p:nvSpPr>
        <p:spPr>
          <a:xfrm>
            <a:off x="5638800" y="6273800"/>
            <a:ext cx="3200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Icons </a:t>
            </a:r>
            <a:r>
              <a:rPr lang="en-US" sz="1050" dirty="0"/>
              <a:t>made by </a:t>
            </a:r>
            <a:r>
              <a:rPr lang="en-US" sz="1050" dirty="0" smtClean="0">
                <a:hlinkClick r:id="rId4" tooltip="Freepik"/>
              </a:rPr>
              <a:t>Freepik</a:t>
            </a:r>
            <a:r>
              <a:rPr lang="en-US" sz="1050" dirty="0" smtClean="0"/>
              <a:t> and </a:t>
            </a:r>
            <a:r>
              <a:rPr lang="en-US" sz="1050" dirty="0" smtClean="0">
                <a:hlinkClick r:id="rId5"/>
              </a:rPr>
              <a:t>Madebyoliver</a:t>
            </a:r>
            <a:r>
              <a:rPr lang="en-US" sz="1050" dirty="0"/>
              <a:t> from </a:t>
            </a:r>
            <a:r>
              <a:rPr lang="en-US" sz="1050" dirty="0">
                <a:hlinkClick r:id="rId6" tooltip="Flaticon"/>
              </a:rPr>
              <a:t>www.flaticon.com</a:t>
            </a:r>
            <a:r>
              <a:rPr lang="en-US" sz="1050" dirty="0"/>
              <a:t> 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94" y="1905000"/>
            <a:ext cx="797606" cy="7976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97" y="4774878"/>
            <a:ext cx="711200" cy="711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94" y="2861626"/>
            <a:ext cx="797606" cy="7976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94" y="3818252"/>
            <a:ext cx="797606" cy="7976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6200000">
            <a:off x="-386834" y="3075763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>
                <a:latin typeface="+mn-lt"/>
              </a:rPr>
              <a:t>Participating systems</a:t>
            </a:r>
            <a:endParaRPr lang="en-US" sz="1800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81800" y="3258181"/>
            <a:ext cx="19050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E</a:t>
            </a:r>
            <a:r>
              <a:rPr lang="en-US" sz="1800" dirty="0" smtClean="0">
                <a:latin typeface="+mn-lt"/>
              </a:rPr>
              <a:t>valuation dataset</a:t>
            </a: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2209800" y="3429000"/>
            <a:ext cx="16002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 bwMode="auto">
          <a:xfrm>
            <a:off x="5410200" y="3429000"/>
            <a:ext cx="12192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93" y="4855934"/>
            <a:ext cx="797606" cy="79760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489411" y="578791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>
                <a:latin typeface="+mn-lt"/>
              </a:rPr>
              <a:t>New system</a:t>
            </a:r>
            <a:endParaRPr lang="en-US" sz="1800" dirty="0">
              <a:latin typeface="+mn-lt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750" y="4791187"/>
            <a:ext cx="927100" cy="92710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 bwMode="auto">
          <a:xfrm>
            <a:off x="6781800" y="5254737"/>
            <a:ext cx="307811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 bwMode="auto">
          <a:xfrm flipV="1">
            <a:off x="7734300" y="3818252"/>
            <a:ext cx="0" cy="66474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 bwMode="auto">
          <a:xfrm flipV="1">
            <a:off x="7734300" y="4144887"/>
            <a:ext cx="463550" cy="33810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87" y="3975755"/>
            <a:ext cx="2413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5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5" grpId="1" animBg="1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 bias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238" y="2286000"/>
            <a:ext cx="797606" cy="7976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238" y="3411197"/>
            <a:ext cx="797606" cy="7976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238" y="5162436"/>
            <a:ext cx="797606" cy="79760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1690138" y="4833868"/>
            <a:ext cx="87380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185" y="3816509"/>
            <a:ext cx="536910" cy="5369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875382"/>
            <a:ext cx="675819" cy="6758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3769564"/>
            <a:ext cx="675819" cy="6758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76" y="5191581"/>
            <a:ext cx="675819" cy="6758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81200"/>
            <a:ext cx="675819" cy="6758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185" y="5231890"/>
            <a:ext cx="536910" cy="53691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 bwMode="auto">
          <a:xfrm>
            <a:off x="6073206" y="4848001"/>
            <a:ext cx="87380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V="1">
            <a:off x="2721010" y="2423035"/>
            <a:ext cx="3352196" cy="2339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2714246" y="2691490"/>
            <a:ext cx="3374704" cy="55652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 bwMode="auto">
          <a:xfrm flipV="1">
            <a:off x="2722474" y="3248018"/>
            <a:ext cx="3350732" cy="56849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651" y="2942781"/>
            <a:ext cx="541020" cy="541020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 bwMode="auto">
          <a:xfrm>
            <a:off x="2714246" y="3816509"/>
            <a:ext cx="3369128" cy="26845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 bwMode="auto">
          <a:xfrm flipV="1">
            <a:off x="2714246" y="4098750"/>
            <a:ext cx="3369128" cy="143401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 bwMode="auto">
          <a:xfrm flipV="1">
            <a:off x="2714246" y="5529490"/>
            <a:ext cx="3273940" cy="327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 rot="16200000">
            <a:off x="166842" y="3063352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Participating systems</a:t>
            </a:r>
            <a:endParaRPr lang="en-US" sz="1800" dirty="0">
              <a:latin typeface="+mn-lt"/>
            </a:endParaRPr>
          </a:p>
        </p:txBody>
      </p:sp>
      <p:sp>
        <p:nvSpPr>
          <p:cNvPr id="55" name="TextBox 54"/>
          <p:cNvSpPr txBox="1"/>
          <p:nvPr/>
        </p:nvSpPr>
        <p:spPr>
          <a:xfrm rot="16200000">
            <a:off x="578538" y="5309138"/>
            <a:ext cx="138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New system</a:t>
            </a:r>
            <a:endParaRPr lang="en-US" sz="1800" dirty="0">
              <a:latin typeface="+mn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200400" y="6023052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P: 1/2</a:t>
            </a:r>
          </a:p>
          <a:p>
            <a:r>
              <a:rPr lang="en-US" sz="1800" dirty="0" smtClean="0">
                <a:latin typeface="+mn-lt"/>
              </a:rPr>
              <a:t>R: 1/2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317" y="2073163"/>
            <a:ext cx="536910" cy="53691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058692" y="6023052"/>
            <a:ext cx="808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+mn-lt"/>
              </a:rPr>
              <a:t>P: 2/2</a:t>
            </a:r>
          </a:p>
          <a:p>
            <a:r>
              <a:rPr lang="en-US" sz="1800" b="1" dirty="0" smtClean="0">
                <a:latin typeface="+mn-lt"/>
              </a:rPr>
              <a:t>R: 2/3</a:t>
            </a:r>
          </a:p>
        </p:txBody>
      </p:sp>
      <p:cxnSp>
        <p:nvCxnSpPr>
          <p:cNvPr id="60" name="Straight Arrow Connector 59"/>
          <p:cNvCxnSpPr/>
          <p:nvPr/>
        </p:nvCxnSpPr>
        <p:spPr bwMode="auto">
          <a:xfrm>
            <a:off x="4267200" y="6273800"/>
            <a:ext cx="6096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848100" y="565932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+mn-lt"/>
              </a:rPr>
              <a:t>Pooling bias!</a:t>
            </a:r>
            <a:endParaRPr lang="en-US" sz="1800" b="1" dirty="0">
              <a:latin typeface="+mn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38800" y="6273800"/>
            <a:ext cx="3200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Icons </a:t>
            </a:r>
            <a:r>
              <a:rPr lang="en-US" sz="1050" dirty="0"/>
              <a:t>made by </a:t>
            </a:r>
            <a:r>
              <a:rPr lang="en-US" sz="1050" dirty="0" smtClean="0">
                <a:hlinkClick r:id="rId7" tooltip="Freepik"/>
              </a:rPr>
              <a:t>Freepik</a:t>
            </a:r>
            <a:r>
              <a:rPr lang="en-US" sz="1050" dirty="0" smtClean="0"/>
              <a:t> and </a:t>
            </a:r>
            <a:r>
              <a:rPr lang="en-US" sz="1050" dirty="0" smtClean="0">
                <a:hlinkClick r:id="rId8"/>
              </a:rPr>
              <a:t>Madebyoliver</a:t>
            </a:r>
            <a:r>
              <a:rPr lang="en-US" sz="1050" dirty="0"/>
              <a:t> from </a:t>
            </a:r>
            <a:r>
              <a:rPr lang="en-US" sz="1050" dirty="0">
                <a:hlinkClick r:id="rId9" tooltip="Flaticon"/>
              </a:rPr>
              <a:t>www.flaticon.com</a:t>
            </a:r>
            <a:r>
              <a:rPr lang="en-US" sz="105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2603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8" grpId="0"/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429000"/>
            <a:ext cx="7467600" cy="990600"/>
          </a:xfrm>
        </p:spPr>
        <p:txBody>
          <a:bodyPr/>
          <a:lstStyle/>
          <a:p>
            <a:pPr algn="ctr"/>
            <a:r>
              <a:rPr lang="en-US" dirty="0"/>
              <a:t>Does pooling have a </a:t>
            </a:r>
            <a:r>
              <a:rPr lang="en-US" i="1" dirty="0"/>
              <a:t>significant</a:t>
            </a:r>
            <a:r>
              <a:rPr lang="en-US" dirty="0"/>
              <a:t> effect on </a:t>
            </a:r>
            <a:r>
              <a:rPr lang="en-US" dirty="0" smtClean="0"/>
              <a:t>KBP evaluation </a:t>
            </a:r>
            <a:r>
              <a:rPr lang="en-US" dirty="0"/>
              <a:t>during development?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9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pooling bias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38800" y="6273800"/>
            <a:ext cx="3200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Icons </a:t>
            </a:r>
            <a:r>
              <a:rPr lang="en-US" sz="1050" dirty="0"/>
              <a:t>made by </a:t>
            </a:r>
            <a:r>
              <a:rPr lang="en-US" sz="1050" dirty="0" smtClean="0">
                <a:hlinkClick r:id="rId3" tooltip="Freepik"/>
              </a:rPr>
              <a:t>Freepik</a:t>
            </a:r>
            <a:r>
              <a:rPr lang="en-US" sz="1050" dirty="0" smtClean="0"/>
              <a:t> and </a:t>
            </a:r>
            <a:r>
              <a:rPr lang="en-US" sz="1050" dirty="0" smtClean="0">
                <a:hlinkClick r:id="rId4"/>
              </a:rPr>
              <a:t>Madebyoliver</a:t>
            </a:r>
            <a:r>
              <a:rPr lang="en-US" sz="1050" dirty="0"/>
              <a:t> from </a:t>
            </a:r>
            <a:r>
              <a:rPr lang="en-US" sz="1050" dirty="0">
                <a:hlinkClick r:id="rId5" tooltip="Flaticon"/>
              </a:rPr>
              <a:t>www.flaticon.com</a:t>
            </a:r>
            <a:r>
              <a:rPr lang="en-US" sz="1050" dirty="0"/>
              <a:t> 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629997"/>
            <a:ext cx="797606" cy="7976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803" y="1602154"/>
            <a:ext cx="711200" cy="711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472374"/>
            <a:ext cx="797606" cy="7976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429000"/>
            <a:ext cx="797606" cy="7976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6200000">
            <a:off x="1096572" y="2686511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Participating systems</a:t>
            </a:r>
            <a:endParaRPr lang="en-US" sz="1800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22006" y="2871177"/>
            <a:ext cx="190500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E</a:t>
            </a:r>
            <a:r>
              <a:rPr lang="en-US" sz="1800" dirty="0" smtClean="0">
                <a:latin typeface="+mn-lt"/>
              </a:rPr>
              <a:t>valuation dataset</a:t>
            </a: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3693206" y="3039748"/>
            <a:ext cx="16002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6200000">
            <a:off x="1393473" y="487438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“New” system</a:t>
            </a:r>
            <a:endParaRPr lang="en-US" sz="1800" dirty="0">
              <a:latin typeface="+mn-lt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763" y="4539508"/>
            <a:ext cx="927100" cy="9271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 bwMode="auto">
          <a:xfrm flipV="1">
            <a:off x="6312313" y="3561865"/>
            <a:ext cx="0" cy="66474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 bwMode="auto">
          <a:xfrm flipV="1">
            <a:off x="6312313" y="3888500"/>
            <a:ext cx="463550" cy="33810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700" y="3719368"/>
            <a:ext cx="241300" cy="2413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 bwMode="auto">
          <a:xfrm>
            <a:off x="2514600" y="4427467"/>
            <a:ext cx="87380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>
            <a:off x="3693206" y="5059048"/>
            <a:ext cx="16002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37863" y="1498600"/>
            <a:ext cx="1301337" cy="367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latin typeface="+mn-lt"/>
              </a:rPr>
              <a:t>Zobel</a:t>
            </a:r>
            <a:r>
              <a:rPr lang="en-US" sz="1800" dirty="0" smtClean="0">
                <a:latin typeface="+mn-lt"/>
              </a:rPr>
              <a:t>, 1998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939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theme/theme1.xml><?xml version="1.0" encoding="utf-8"?>
<a:theme xmlns:a="http://schemas.openxmlformats.org/drawingml/2006/main" name="NLP-2011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17724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dirty="0">
            <a:latin typeface="+mn-lt"/>
          </a:defRPr>
        </a:defPPr>
      </a:lstStyle>
    </a:tx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tanford-DEFT-2016-Oct-Entities-Relations" id="{9D730082-40B6-924B-B1BD-451BF954A7A3}" vid="{2C3CB327-8A9A-F24C-A356-EF22EF2B0E3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StanfordNLP</Template>
  <TotalTime>1850</TotalTime>
  <Words>928</Words>
  <Application>Microsoft Macintosh PowerPoint</Application>
  <PresentationFormat>On-screen Show (4:3)</PresentationFormat>
  <Paragraphs>186</Paragraphs>
  <Slides>26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Lucida Sans</vt:lpstr>
      <vt:lpstr>ＭＳ Ｐゴシック</vt:lpstr>
      <vt:lpstr>Tahoma</vt:lpstr>
      <vt:lpstr>Times</vt:lpstr>
      <vt:lpstr>Arial</vt:lpstr>
      <vt:lpstr>NLP-2011</vt:lpstr>
      <vt:lpstr>On-demand evaluation for KBP</vt:lpstr>
      <vt:lpstr>Knowledge base population is awesome.</vt:lpstr>
      <vt:lpstr>Knowledge base population is awesome.</vt:lpstr>
      <vt:lpstr>Outline</vt:lpstr>
      <vt:lpstr>Outline</vt:lpstr>
      <vt:lpstr>KBP evaluation through pooling</vt:lpstr>
      <vt:lpstr>Pooling bias</vt:lpstr>
      <vt:lpstr>Does pooling have a significant effect on KBP evaluation during development? </vt:lpstr>
      <vt:lpstr>Measuring pooling bias</vt:lpstr>
      <vt:lpstr>Measuring pooling bias: results</vt:lpstr>
      <vt:lpstr>Measuring pooling bias: so what?</vt:lpstr>
      <vt:lpstr>What can we do for teams during system development?</vt:lpstr>
      <vt:lpstr>Exhaustive annotation?</vt:lpstr>
      <vt:lpstr>On-demand evaluation</vt:lpstr>
      <vt:lpstr>(Simple) Statistical estimators for KBP</vt:lpstr>
      <vt:lpstr>(Joint) Statistical estimators for KBP</vt:lpstr>
      <vt:lpstr>On-demand evaluation evaluation</vt:lpstr>
      <vt:lpstr>Outline</vt:lpstr>
      <vt:lpstr>Implementing on-demand evaluation</vt:lpstr>
      <vt:lpstr>1. Distributions over system predictions</vt:lpstr>
      <vt:lpstr>2. Labeling instances</vt:lpstr>
      <vt:lpstr>3. Sampling true instances</vt:lpstr>
      <vt:lpstr>Demo</vt:lpstr>
      <vt:lpstr>Caveats and footnotes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On-demand evaluation for KBP</dc:title>
  <dc:creator>Arun Tejasvi Chaganty</dc:creator>
  <cp:lastModifiedBy>Arun Tejasvi Chaganty</cp:lastModifiedBy>
  <cp:revision>42</cp:revision>
  <cp:lastPrinted>2009-04-20T16:46:08Z</cp:lastPrinted>
  <dcterms:created xsi:type="dcterms:W3CDTF">2017-05-19T19:28:56Z</dcterms:created>
  <dcterms:modified xsi:type="dcterms:W3CDTF">2017-05-25T19:03:48Z</dcterms:modified>
</cp:coreProperties>
</file>